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1" r:id="rId3"/>
    <p:sldId id="257" r:id="rId4"/>
    <p:sldId id="263" r:id="rId5"/>
    <p:sldId id="264" r:id="rId6"/>
    <p:sldId id="262" r:id="rId7"/>
    <p:sldId id="258" r:id="rId8"/>
    <p:sldId id="259" r:id="rId9"/>
    <p:sldId id="260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26">
          <p15:clr>
            <a:srgbClr val="A4A3A4"/>
          </p15:clr>
        </p15:guide>
        <p15:guide id="2" pos="772">
          <p15:clr>
            <a:srgbClr val="A4A3A4"/>
          </p15:clr>
        </p15:guide>
        <p15:guide id="3" pos="4114">
          <p15:clr>
            <a:srgbClr val="A4A3A4"/>
          </p15:clr>
        </p15:guide>
        <p15:guide id="4" pos="54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704" autoAdjust="0"/>
  </p:normalViewPr>
  <p:slideViewPr>
    <p:cSldViewPr>
      <p:cViewPr varScale="1">
        <p:scale>
          <a:sx n="127" d="100"/>
          <a:sy n="127" d="100"/>
        </p:scale>
        <p:origin x="1086" y="144"/>
      </p:cViewPr>
      <p:guideLst>
        <p:guide orient="horz" pos="4026"/>
        <p:guide pos="772"/>
        <p:guide pos="4114"/>
        <p:guide pos="54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2914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68"/>
            <a:ext cx="6858000" cy="818535"/>
          </a:xfrm>
          <a:prstGeom prst="rect">
            <a:avLst/>
          </a:prstGeom>
        </p:spPr>
      </p:pic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017272" y="0"/>
            <a:ext cx="184594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3D307-CC89-4381-A147-580696AAA1F0}" type="datetimeFigureOut">
              <a:rPr lang="nl-NL" smtClean="0"/>
              <a:t>9-5-2022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A1E43B-50A1-47B2-B992-2A06D54A69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5182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0D43D-3E90-4D7B-BF52-77A44CCCA16E}" type="datetimeFigureOut">
              <a:rPr lang="nl-NL" smtClean="0"/>
              <a:t>9-5-2022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4A283-C885-4A37-96E9-FA2E14C0F4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9379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27584" y="2180456"/>
            <a:ext cx="6659116" cy="1752600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F8CE-CFCC-4D57-9CD3-F744E6482B49}" type="datetimeFigureOut">
              <a:rPr lang="nl-NL" smtClean="0"/>
              <a:t>9-5-2022</a:t>
            </a:fld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DAE4-BFAB-4294-A099-1DA8C75FCCD7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38100"/>
            <a:ext cx="5627688" cy="9029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5497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800600"/>
            <a:ext cx="81216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457200" y="1340767"/>
            <a:ext cx="8121600" cy="33868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5367338"/>
            <a:ext cx="8121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F8CE-CFCC-4D57-9CD3-F744E6482B49}" type="datetimeFigureOut">
              <a:rPr lang="nl-NL" smtClean="0"/>
              <a:t>9-5-2022</a:t>
            </a:fld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DAE4-BFAB-4294-A099-1DA8C75FCC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4412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F8CE-CFCC-4D57-9CD3-F744E6482B49}" type="datetimeFigureOut">
              <a:rPr lang="nl-NL" smtClean="0"/>
              <a:t>9-5-2022</a:t>
            </a:fld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DAE4-BFAB-4294-A099-1DA8C75FCC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6333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8759"/>
            <a:ext cx="5698976" cy="511486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</p:spPr>
        <p:txBody>
          <a:bodyPr/>
          <a:lstStyle/>
          <a:p>
            <a:fld id="{9ACDF8CE-CFCC-4D57-9CD3-F744E6482B49}" type="datetimeFigureOut">
              <a:rPr lang="nl-NL" smtClean="0"/>
              <a:t>9-5-2022</a:t>
            </a:fld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022576" y="6448251"/>
            <a:ext cx="2133600" cy="365125"/>
          </a:xfrm>
        </p:spPr>
        <p:txBody>
          <a:bodyPr/>
          <a:lstStyle/>
          <a:p>
            <a:fld id="{9209DAE4-BFAB-4294-A099-1DA8C75FCCD7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/>
          </p:nvPr>
        </p:nvSpPr>
        <p:spPr>
          <a:xfrm>
            <a:off x="6530975" y="1079500"/>
            <a:ext cx="2046288" cy="1314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3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6530975" y="2398487"/>
            <a:ext cx="2046288" cy="1314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afbeelding 11"/>
          <p:cNvSpPr>
            <a:spLocks noGrp="1"/>
          </p:cNvSpPr>
          <p:nvPr>
            <p:ph type="pic" sz="quarter" idx="15"/>
          </p:nvPr>
        </p:nvSpPr>
        <p:spPr>
          <a:xfrm>
            <a:off x="6530975" y="3718739"/>
            <a:ext cx="2046288" cy="1314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5" name="Tijdelijke aanduiding voor afbeelding 11"/>
          <p:cNvSpPr>
            <a:spLocks noGrp="1"/>
          </p:cNvSpPr>
          <p:nvPr>
            <p:ph type="pic" sz="quarter" idx="16"/>
          </p:nvPr>
        </p:nvSpPr>
        <p:spPr>
          <a:xfrm>
            <a:off x="6530975" y="5036574"/>
            <a:ext cx="2046288" cy="1314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3578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F8CE-CFCC-4D57-9CD3-F744E6482B49}" type="datetimeFigureOut">
              <a:rPr lang="nl-NL" smtClean="0"/>
              <a:t>9-5-2022</a:t>
            </a:fld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DAE4-BFAB-4294-A099-1DA8C75FCC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0273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4040188" cy="75697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25420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484784"/>
            <a:ext cx="4041775" cy="75697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254201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F8CE-CFCC-4D57-9CD3-F744E6482B49}" type="datetimeFigureOut">
              <a:rPr lang="nl-NL" smtClean="0"/>
              <a:t>9-5-2022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DAE4-BFAB-4294-A099-1DA8C75FCC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0396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F8CE-CFCC-4D57-9CD3-F744E6482B49}" type="datetimeFigureOut">
              <a:rPr lang="nl-NL" smtClean="0"/>
              <a:t>9-5-2022</a:t>
            </a:fld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DAE4-BFAB-4294-A099-1DA8C75FCC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2519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F8CE-CFCC-4D57-9CD3-F744E6482B49}" type="datetimeFigureOut">
              <a:rPr lang="nl-NL" smtClean="0"/>
              <a:t>9-5-2022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DAE4-BFAB-4294-A099-1DA8C75FCC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1638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F8CE-CFCC-4D57-9CD3-F744E6482B49}" type="datetimeFigureOut">
              <a:rPr lang="nl-NL" smtClean="0"/>
              <a:t>9-5-2022</a:t>
            </a:fld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DAE4-BFAB-4294-A099-1DA8C75FCC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5436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60200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1602000"/>
            <a:ext cx="5111750" cy="45343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2780929"/>
            <a:ext cx="3008313" cy="33452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F8CE-CFCC-4D57-9CD3-F744E6482B49}" type="datetimeFigureOut">
              <a:rPr lang="nl-NL" smtClean="0"/>
              <a:t>9-5-2022</a:t>
            </a:fld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DAE4-BFAB-4294-A099-1DA8C75FCC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7815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ogo GB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4"/>
            <a:ext cx="9144000" cy="1091382"/>
          </a:xfrm>
          <a:prstGeom prst="rect">
            <a:avLst/>
          </a:prstGeom>
        </p:spPr>
      </p:pic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1229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Niveau 1</a:t>
            </a:r>
          </a:p>
          <a:p>
            <a:pPr lvl="1"/>
            <a:r>
              <a:rPr lang="nl-NL" dirty="0"/>
              <a:t>Niveau 2 </a:t>
            </a:r>
          </a:p>
          <a:p>
            <a:pPr lvl="2"/>
            <a:r>
              <a:rPr lang="nl-NL" dirty="0"/>
              <a:t>Niveau 3</a:t>
            </a:r>
          </a:p>
          <a:p>
            <a:pPr lvl="3"/>
            <a:r>
              <a:rPr lang="nl-NL" dirty="0"/>
              <a:t>Niveau 4</a:t>
            </a:r>
          </a:p>
          <a:p>
            <a:pPr lvl="4"/>
            <a:r>
              <a:rPr lang="nl-NL" dirty="0"/>
              <a:t>Niveau 5</a:t>
            </a:r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38100"/>
            <a:ext cx="5627688" cy="9029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DF8CE-CFCC-4D57-9CD3-F744E6482B49}" type="datetimeFigureOut">
              <a:rPr lang="nl-NL" smtClean="0"/>
              <a:t>9-5-2022</a:t>
            </a:fld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27585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9DAE4-BFAB-4294-A099-1DA8C75FCC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644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52" r:id="rId4"/>
    <p:sldLayoutId id="2147483653" r:id="rId5"/>
    <p:sldLayoutId id="2147483651" r:id="rId6"/>
    <p:sldLayoutId id="2147483654" r:id="rId7"/>
    <p:sldLayoutId id="2147483655" r:id="rId8"/>
    <p:sldLayoutId id="2147483656" r:id="rId9"/>
    <p:sldLayoutId id="2147483657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lang="nl-NL" sz="3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116633"/>
            <a:ext cx="5110336" cy="6480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43608" y="1124744"/>
            <a:ext cx="6659116" cy="1752600"/>
          </a:xfrm>
        </p:spPr>
        <p:txBody>
          <a:bodyPr/>
          <a:lstStyle/>
          <a:p>
            <a:r>
              <a:rPr lang="nl-NL" dirty="0"/>
              <a:t>Presentatie stand van zaken woningbouwproject de Berken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7D8430B-BFEE-487F-9700-80F6B1791969}"/>
              </a:ext>
            </a:extLst>
          </p:cNvPr>
          <p:cNvSpPr txBox="1"/>
          <p:nvPr/>
        </p:nvSpPr>
        <p:spPr>
          <a:xfrm>
            <a:off x="5076056" y="630932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Door Marnick Dekkers (projectleider)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AB56DC5-5ED5-4FCA-BF21-2311F6B79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119" y="2132856"/>
            <a:ext cx="4756245" cy="4269257"/>
          </a:xfrm>
          <a:prstGeom prst="rect">
            <a:avLst/>
          </a:prstGeom>
        </p:spPr>
      </p:pic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F3BD3CC2-2AEE-4D3C-B743-3E85CCD8EF5C}"/>
              </a:ext>
            </a:extLst>
          </p:cNvPr>
          <p:cNvCxnSpPr>
            <a:cxnSpLocks/>
          </p:cNvCxnSpPr>
          <p:nvPr/>
        </p:nvCxnSpPr>
        <p:spPr>
          <a:xfrm>
            <a:off x="3995936" y="3284984"/>
            <a:ext cx="547725" cy="4804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567DEC94-D627-4669-BB9E-EB8E6F509367}"/>
              </a:ext>
            </a:extLst>
          </p:cNvPr>
          <p:cNvCxnSpPr>
            <a:cxnSpLocks/>
          </p:cNvCxnSpPr>
          <p:nvPr/>
        </p:nvCxnSpPr>
        <p:spPr>
          <a:xfrm>
            <a:off x="3995936" y="3284984"/>
            <a:ext cx="126739" cy="5666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550664F9-C664-4932-A6C3-7D512048E344}"/>
              </a:ext>
            </a:extLst>
          </p:cNvPr>
          <p:cNvCxnSpPr>
            <a:cxnSpLocks/>
          </p:cNvCxnSpPr>
          <p:nvPr/>
        </p:nvCxnSpPr>
        <p:spPr>
          <a:xfrm flipV="1">
            <a:off x="3213208" y="4035456"/>
            <a:ext cx="333403" cy="685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32F9931C-1E38-4623-A2B7-6F790311E1CD}"/>
              </a:ext>
            </a:extLst>
          </p:cNvPr>
          <p:cNvCxnSpPr>
            <a:cxnSpLocks/>
          </p:cNvCxnSpPr>
          <p:nvPr/>
        </p:nvCxnSpPr>
        <p:spPr>
          <a:xfrm flipH="1">
            <a:off x="3546611" y="3822858"/>
            <a:ext cx="576064" cy="1062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D1142D23-F5F2-43D3-AA8F-6BA179096059}"/>
              </a:ext>
            </a:extLst>
          </p:cNvPr>
          <p:cNvCxnSpPr>
            <a:cxnSpLocks/>
          </p:cNvCxnSpPr>
          <p:nvPr/>
        </p:nvCxnSpPr>
        <p:spPr>
          <a:xfrm>
            <a:off x="3213208" y="4112973"/>
            <a:ext cx="0" cy="2521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ED09BD98-38B9-4EBA-8094-CBDD08FB559A}"/>
              </a:ext>
            </a:extLst>
          </p:cNvPr>
          <p:cNvCxnSpPr/>
          <p:nvPr/>
        </p:nvCxnSpPr>
        <p:spPr>
          <a:xfrm>
            <a:off x="3203848" y="4365104"/>
            <a:ext cx="432048" cy="1364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35325350-0E5E-440A-9DA9-47819E4BC49B}"/>
              </a:ext>
            </a:extLst>
          </p:cNvPr>
          <p:cNvCxnSpPr>
            <a:cxnSpLocks/>
          </p:cNvCxnSpPr>
          <p:nvPr/>
        </p:nvCxnSpPr>
        <p:spPr>
          <a:xfrm>
            <a:off x="3635896" y="4501516"/>
            <a:ext cx="0" cy="1516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1DD8FF7B-96FE-4BDE-96AB-06CBD520A792}"/>
              </a:ext>
            </a:extLst>
          </p:cNvPr>
          <p:cNvCxnSpPr>
            <a:cxnSpLocks/>
          </p:cNvCxnSpPr>
          <p:nvPr/>
        </p:nvCxnSpPr>
        <p:spPr>
          <a:xfrm>
            <a:off x="3563888" y="4642525"/>
            <a:ext cx="18002" cy="2164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EF57A092-2EB1-47F1-91FE-5C2AE50D591F}"/>
              </a:ext>
            </a:extLst>
          </p:cNvPr>
          <p:cNvCxnSpPr/>
          <p:nvPr/>
        </p:nvCxnSpPr>
        <p:spPr>
          <a:xfrm flipV="1">
            <a:off x="3563888" y="4789548"/>
            <a:ext cx="720080" cy="693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9161368A-B3AB-4A31-ACC4-B9BCFCC9AE65}"/>
              </a:ext>
            </a:extLst>
          </p:cNvPr>
          <p:cNvCxnSpPr/>
          <p:nvPr/>
        </p:nvCxnSpPr>
        <p:spPr>
          <a:xfrm>
            <a:off x="4515323" y="3771315"/>
            <a:ext cx="56677" cy="8877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Rechte verbindingslijn 34">
            <a:extLst>
              <a:ext uri="{FF2B5EF4-FFF2-40B4-BE49-F238E27FC236}">
                <a16:creationId xmlns:a16="http://schemas.microsoft.com/office/drawing/2014/main" id="{71B171A8-B2BE-4954-85EE-5F6B1BEA23B0}"/>
              </a:ext>
            </a:extLst>
          </p:cNvPr>
          <p:cNvCxnSpPr/>
          <p:nvPr/>
        </p:nvCxnSpPr>
        <p:spPr>
          <a:xfrm flipV="1">
            <a:off x="4265153" y="4642525"/>
            <a:ext cx="322178" cy="106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Rechte verbindingslijn 38">
            <a:extLst>
              <a:ext uri="{FF2B5EF4-FFF2-40B4-BE49-F238E27FC236}">
                <a16:creationId xmlns:a16="http://schemas.microsoft.com/office/drawing/2014/main" id="{5CF2DE0A-E1EA-4C48-8006-2D2B17466D10}"/>
              </a:ext>
            </a:extLst>
          </p:cNvPr>
          <p:cNvCxnSpPr/>
          <p:nvPr/>
        </p:nvCxnSpPr>
        <p:spPr>
          <a:xfrm>
            <a:off x="3563888" y="4652099"/>
            <a:ext cx="720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Rechte verbindingslijn 42">
            <a:extLst>
              <a:ext uri="{FF2B5EF4-FFF2-40B4-BE49-F238E27FC236}">
                <a16:creationId xmlns:a16="http://schemas.microsoft.com/office/drawing/2014/main" id="{63375D29-390E-478E-9B9E-2237ED9EC5DE}"/>
              </a:ext>
            </a:extLst>
          </p:cNvPr>
          <p:cNvCxnSpPr/>
          <p:nvPr/>
        </p:nvCxnSpPr>
        <p:spPr>
          <a:xfrm>
            <a:off x="4283968" y="4658631"/>
            <a:ext cx="0" cy="12740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Rechte verbindingslijn 47">
            <a:extLst>
              <a:ext uri="{FF2B5EF4-FFF2-40B4-BE49-F238E27FC236}">
                <a16:creationId xmlns:a16="http://schemas.microsoft.com/office/drawing/2014/main" id="{63A17502-6400-4F4D-A6D5-0CDBC885DE40}"/>
              </a:ext>
            </a:extLst>
          </p:cNvPr>
          <p:cNvCxnSpPr/>
          <p:nvPr/>
        </p:nvCxnSpPr>
        <p:spPr>
          <a:xfrm>
            <a:off x="3546611" y="3929157"/>
            <a:ext cx="17277" cy="1173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950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B473AB-9187-4FFC-83F3-C424B19E7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D3A93E-ABB8-4D6F-9E19-991E18236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is er allemaal gebeurd?</a:t>
            </a:r>
          </a:p>
          <a:p>
            <a:r>
              <a:rPr lang="nl-NL" dirty="0"/>
              <a:t>Stand van zaken</a:t>
            </a:r>
          </a:p>
          <a:p>
            <a:r>
              <a:rPr lang="nl-NL" dirty="0"/>
              <a:t>Wat staat er komende tijd te gebeuren?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Vandaag op hoofdlijnen en zicht op het proces. Er volgt nog een omgevingsdialoog over de inhoud van het plan. </a:t>
            </a:r>
          </a:p>
        </p:txBody>
      </p:sp>
    </p:spTree>
    <p:extLst>
      <p:ext uri="{BB962C8B-B14F-4D97-AF65-F5344CB8AC3E}">
        <p14:creationId xmlns:p14="http://schemas.microsoft.com/office/powerpoint/2010/main" val="45355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er allemaal gebeurd?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Zomer 2019 opstarten project</a:t>
            </a:r>
          </a:p>
          <a:p>
            <a:r>
              <a:rPr lang="nl-NL" dirty="0"/>
              <a:t>Eind 2019  </a:t>
            </a:r>
            <a:r>
              <a:rPr lang="nl-NL" dirty="0" err="1"/>
              <a:t>PvE</a:t>
            </a:r>
            <a:r>
              <a:rPr lang="nl-NL" dirty="0"/>
              <a:t> gereed</a:t>
            </a:r>
          </a:p>
          <a:p>
            <a:r>
              <a:rPr lang="nl-NL" dirty="0"/>
              <a:t>Eind 2019 / eerste helft 2020 gesprekken provincie uitbreiding stedelijk gebied</a:t>
            </a:r>
          </a:p>
          <a:p>
            <a:r>
              <a:rPr lang="nl-NL" dirty="0"/>
              <a:t>Eind 2020 – begin 2021 gesprekken grondgebruikers en verkoop gronden door  gemeente</a:t>
            </a:r>
          </a:p>
          <a:p>
            <a:r>
              <a:rPr lang="nl-NL" dirty="0"/>
              <a:t>Juni 2021 vaststellen stedenbouwkundig plan</a:t>
            </a:r>
          </a:p>
          <a:p>
            <a:r>
              <a:rPr lang="nl-NL" dirty="0"/>
              <a:t>Eind zomer 2021 opstellen bestemmingsplan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9299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BDE50F-A986-4B0E-A909-253B4C4DE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Provinciale verordening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7AC5D83A-E656-401D-8CCD-1C05BA0BC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180AA9C-8C43-4E5E-A442-24B96E0D9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518" y="1467088"/>
            <a:ext cx="6848556" cy="479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214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0EF81C-2168-4B41-BC01-93768471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er allemaal gebeurd?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24D952-4F1D-4ED1-9880-B69EEE37D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Zomer 2019 opstarten project</a:t>
            </a:r>
          </a:p>
          <a:p>
            <a:r>
              <a:rPr lang="nl-NL" dirty="0"/>
              <a:t>Eind 2019  </a:t>
            </a:r>
            <a:r>
              <a:rPr lang="nl-NL" dirty="0" err="1"/>
              <a:t>PvE</a:t>
            </a:r>
            <a:r>
              <a:rPr lang="nl-NL" dirty="0"/>
              <a:t> gereed</a:t>
            </a:r>
          </a:p>
          <a:p>
            <a:r>
              <a:rPr lang="nl-NL" dirty="0"/>
              <a:t>Eind 2019 / eerste helft 2020 gesprekken provincie uitbreiding stedelijk gebied</a:t>
            </a:r>
          </a:p>
          <a:p>
            <a:r>
              <a:rPr lang="nl-NL" dirty="0"/>
              <a:t>Eind 2020 – begin 2021 gesprekken grondgebruikers en verkoop gronden door  gemeente</a:t>
            </a:r>
          </a:p>
          <a:p>
            <a:r>
              <a:rPr lang="nl-NL" dirty="0"/>
              <a:t>Juni 2021 vaststellen stedenbouwkundig plan</a:t>
            </a:r>
          </a:p>
          <a:p>
            <a:r>
              <a:rPr lang="nl-NL" dirty="0"/>
              <a:t>Eind zomer 2021 opstellen bestemmingsplan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1812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2FDB5B-7987-4253-B83F-EF11C9B84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Verbeelding bestemmingsplan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33795806-9CA2-4309-A645-8A935DE381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1844824"/>
            <a:ext cx="5904656" cy="4011172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150856AC-655D-4E5A-B597-CE4DAE93F14F}"/>
              </a:ext>
            </a:extLst>
          </p:cNvPr>
          <p:cNvSpPr txBox="1"/>
          <p:nvPr/>
        </p:nvSpPr>
        <p:spPr>
          <a:xfrm>
            <a:off x="1331640" y="602128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18-35 kavels</a:t>
            </a:r>
          </a:p>
        </p:txBody>
      </p:sp>
    </p:spTree>
    <p:extLst>
      <p:ext uri="{BB962C8B-B14F-4D97-AF65-F5344CB8AC3E}">
        <p14:creationId xmlns:p14="http://schemas.microsoft.com/office/powerpoint/2010/main" val="1461474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8A53D4-6F8F-43C9-9D47-E58B4C44A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Stand van zaken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536146-B73D-421A-B6CB-C81E53848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Het concept bestemmingsplan is naar de provincie gestuurd ter goedkeuring</a:t>
            </a:r>
          </a:p>
          <a:p>
            <a:r>
              <a:rPr lang="nl-NL" dirty="0"/>
              <a:t>We hebben nog geen akkoord en de provincie vraagt om enkele aanpassingen</a:t>
            </a:r>
          </a:p>
          <a:p>
            <a:r>
              <a:rPr lang="nl-NL" dirty="0"/>
              <a:t>Deze aanpassingen zijn we nu aan het doorvoeren</a:t>
            </a:r>
          </a:p>
          <a:p>
            <a:r>
              <a:rPr lang="nl-NL" dirty="0"/>
              <a:t>Daarna moet het opnieuw ter goedkeuring naar de provincie worden verzonden</a:t>
            </a:r>
          </a:p>
        </p:txBody>
      </p:sp>
    </p:spTree>
    <p:extLst>
      <p:ext uri="{BB962C8B-B14F-4D97-AF65-F5344CB8AC3E}">
        <p14:creationId xmlns:p14="http://schemas.microsoft.com/office/powerpoint/2010/main" val="487420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8B03C9-20E8-4C4B-85DF-C5CD5CE03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staat er komende tijd te gebeuren?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DA537A-C2F5-45E2-86A3-6F0D9172B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Goedkeuring provincie (voor de zomer 2022), dan</a:t>
            </a:r>
          </a:p>
          <a:p>
            <a:r>
              <a:rPr lang="nl-NL" dirty="0"/>
              <a:t>Omgevingsdialoog met de buurt (voor de zomer 2022), dan</a:t>
            </a:r>
          </a:p>
          <a:p>
            <a:r>
              <a:rPr lang="nl-NL" dirty="0"/>
              <a:t>Ter inzage leggen van het BP (zomer 2022)</a:t>
            </a:r>
          </a:p>
          <a:p>
            <a:r>
              <a:rPr lang="nl-NL" dirty="0"/>
              <a:t>Start bouw 2023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88903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253BB4-25A6-493C-BA61-7E64C3981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2F0D58-03CE-44C3-B39D-8C4FF050D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br>
              <a:rPr lang="nl-NL" dirty="0"/>
            </a:br>
            <a:endParaRPr lang="nl-NL" dirty="0"/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dirty="0"/>
              <a:t>Vragen? </a:t>
            </a:r>
          </a:p>
        </p:txBody>
      </p:sp>
    </p:spTree>
    <p:extLst>
      <p:ext uri="{BB962C8B-B14F-4D97-AF65-F5344CB8AC3E}">
        <p14:creationId xmlns:p14="http://schemas.microsoft.com/office/powerpoint/2010/main" val="27553920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Gemert-Bakel">
      <a:dk1>
        <a:sysClr val="windowText" lastClr="000000"/>
      </a:dk1>
      <a:lt1>
        <a:sysClr val="window" lastClr="FFFFFF"/>
      </a:lt1>
      <a:dk2>
        <a:srgbClr val="FFFFFF"/>
      </a:dk2>
      <a:lt2>
        <a:srgbClr val="808080"/>
      </a:lt2>
      <a:accent1>
        <a:srgbClr val="D4A400"/>
      </a:accent1>
      <a:accent2>
        <a:srgbClr val="002A64"/>
      </a:accent2>
      <a:accent3>
        <a:srgbClr val="D8D8D8"/>
      </a:accent3>
      <a:accent4>
        <a:srgbClr val="000000"/>
      </a:accent4>
      <a:accent5>
        <a:srgbClr val="E6CFAA"/>
      </a:accent5>
      <a:accent6>
        <a:srgbClr val="00255A"/>
      </a:accent6>
      <a:hlink>
        <a:srgbClr val="93117E"/>
      </a:hlink>
      <a:folHlink>
        <a:srgbClr val="002A64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AAE6F0770A8D408D501DC14A53CBB6" ma:contentTypeVersion="13" ma:contentTypeDescription="Een nieuw document maken." ma:contentTypeScope="" ma:versionID="344a791b78fe063c9fdbbb9c3d63b8ec">
  <xsd:schema xmlns:xsd="http://www.w3.org/2001/XMLSchema" xmlns:xs="http://www.w3.org/2001/XMLSchema" xmlns:p="http://schemas.microsoft.com/office/2006/metadata/properties" xmlns:ns2="55735bfe-aa92-4663-badd-c731e69e8ac9" xmlns:ns3="a00a671d-bd47-4792-a003-bd6ca74115ac" targetNamespace="http://schemas.microsoft.com/office/2006/metadata/properties" ma:root="true" ma:fieldsID="6eee29bb9561b80c763f7863dbed093e" ns2:_="" ns3:_="">
    <xsd:import namespace="55735bfe-aa92-4663-badd-c731e69e8ac9"/>
    <xsd:import namespace="a00a671d-bd47-4792-a003-bd6ca74115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735bfe-aa92-4663-badd-c731e69e8a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Afbeeldingtags" ma:readOnly="false" ma:fieldId="{5cf76f15-5ced-4ddc-b409-7134ff3c332f}" ma:taxonomyMulti="true" ma:sspId="66b8e0d1-71bb-4569-8aa5-f4f3da3043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0a671d-bd47-4792-a003-bd6ca74115ac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9d40e889-d1f7-4ef0-bbc2-765c5c20a584}" ma:internalName="TaxCatchAll" ma:showField="CatchAllData" ma:web="a00a671d-bd47-4792-a003-bd6ca74115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00a671d-bd47-4792-a003-bd6ca74115ac" xsi:nil="true"/>
    <lcf76f155ced4ddcb4097134ff3c332f xmlns="55735bfe-aa92-4663-badd-c731e69e8ac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F5097F9-5C43-46DB-A00F-16DE59470139}"/>
</file>

<file path=customXml/itemProps2.xml><?xml version="1.0" encoding="utf-8"?>
<ds:datastoreItem xmlns:ds="http://schemas.openxmlformats.org/officeDocument/2006/customXml" ds:itemID="{97F871E0-61C2-4B5E-84C5-657E444F8D7A}"/>
</file>

<file path=customXml/itemProps3.xml><?xml version="1.0" encoding="utf-8"?>
<ds:datastoreItem xmlns:ds="http://schemas.openxmlformats.org/officeDocument/2006/customXml" ds:itemID="{066B0DE4-7F44-4116-AB97-8DC5CA088493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137</TotalTime>
  <Words>240</Words>
  <Application>Microsoft Office PowerPoint</Application>
  <PresentationFormat>Diavoorstelling (4:3)</PresentationFormat>
  <Paragraphs>38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Kantoorthema</vt:lpstr>
      <vt:lpstr>PowerPoint-presentatie</vt:lpstr>
      <vt:lpstr>inhoud</vt:lpstr>
      <vt:lpstr>Wat is er allemaal gebeurd?</vt:lpstr>
      <vt:lpstr>Provinciale verordening</vt:lpstr>
      <vt:lpstr>Wat is er allemaal gebeurd?</vt:lpstr>
      <vt:lpstr>Verbeelding bestemmingsplan</vt:lpstr>
      <vt:lpstr>Stand van zaken </vt:lpstr>
      <vt:lpstr>Wat staat er komende tijd te gebeuren?</vt:lpstr>
      <vt:lpstr>PowerPoint-presentatie</vt:lpstr>
    </vt:vector>
  </TitlesOfParts>
  <Company>Opus 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Dekkers, Marnick</dc:creator>
  <cp:lastModifiedBy>Dekkers, Marnick</cp:lastModifiedBy>
  <cp:revision>12</cp:revision>
  <dcterms:created xsi:type="dcterms:W3CDTF">2022-05-09T12:53:56Z</dcterms:created>
  <dcterms:modified xsi:type="dcterms:W3CDTF">2022-05-09T15:11:25Z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0x010100E7AAE6F0770A8D408D501DC14A53CBB6</vt:lpwstr>
  </property>
</Properties>
</file>